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7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C9FA4-5922-4F75-9F1E-9C308A2FFA7D}" type="datetimeFigureOut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C0C36-CEDA-4A84-872F-CB61791627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062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B1C85A-E955-4F92-82C3-74D6E54C82D5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69791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2A8B-FAEC-4AED-AB87-3C976C9995DD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258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3C61-D8E1-4CDF-AA23-0E1C17D21457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28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9C566-8801-48AE-8E30-C186D405A647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81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51E76-DC61-4976-8CD7-1CBF336DC8E1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48740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1EA8-A874-49EE-8F29-F167859D4433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53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C3EE-7AFF-4877-9E84-5BE3184A5685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981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5CDF-7A5C-4E09-9DAD-99AB49379352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66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63A3-6DD2-44BF-BD84-BC1F8325DDAA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174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3B6ED2-429E-4C21-9627-A23AF8DC1834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30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DA11E8-C421-4679-AC31-78DE198D0829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025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7F48A9D-175C-4677-9DD7-B72376E6215D}" type="datetime1">
              <a:rPr lang="ko-KR" altLang="en-US" smtClean="0"/>
              <a:t>2022-03-16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144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ftr="0" dt="0"/>
  <p:txStyles>
    <p:titleStyle>
      <a:lvl1pPr algn="l" defTabSz="914400" rtl="0" eaLnBrk="1" latinLnBrk="1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1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1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21203.re.3.rs-1137728/v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#Seebeck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86221" y="1631929"/>
            <a:ext cx="10640754" cy="775845"/>
          </a:xfrm>
        </p:spPr>
        <p:txBody>
          <a:bodyPr anchor="b">
            <a:normAutofit/>
          </a:bodyPr>
          <a:lstStyle/>
          <a:p>
            <a:r>
              <a:rPr lang="en-US" altLang="ko-KR" sz="4800" b="1" dirty="0">
                <a:solidFill>
                  <a:schemeClr val="tx2"/>
                </a:solidFill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Causes of Celestial Motion</a:t>
            </a:r>
            <a:endParaRPr lang="ko-KR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00613" y="4167994"/>
            <a:ext cx="9239223" cy="104971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altLang="ko-KR" sz="2800" dirty="0">
                <a:solidFill>
                  <a:schemeClr val="tx2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Author: Dong-il Song</a:t>
            </a:r>
            <a:endParaRPr lang="en-US" altLang="ko-KR" sz="28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endParaRPr lang="ko-KR" altLang="ko-KR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ko-KR" sz="2800" dirty="0">
                <a:solidFill>
                  <a:schemeClr val="tx2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Korea Meteorological Administration (Retirement), </a:t>
            </a:r>
            <a:br>
              <a:rPr lang="en-GB" altLang="ko-KR" sz="2800" dirty="0">
                <a:solidFill>
                  <a:schemeClr val="tx2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</a:br>
            <a:r>
              <a:rPr lang="en-GB" altLang="ko-KR" sz="2800" dirty="0">
                <a:solidFill>
                  <a:schemeClr val="tx2"/>
                </a:solidFill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Republic of Korea</a:t>
            </a:r>
            <a:endParaRPr lang="ko-KR" altLang="en-US" sz="2800" dirty="0">
              <a:solidFill>
                <a:schemeClr val="tx2"/>
              </a:solidFill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B583D02-8912-4E95-8BAC-FFEEBDBB4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36B6DB3-44B8-41C4-A846-21F6C6172237}" type="slidenum">
              <a:rPr lang="ko-KR" altLang="en-US" smtClean="0"/>
              <a:pPr>
                <a:spcAft>
                  <a:spcPts val="600"/>
                </a:spcAft>
              </a:pPr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92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9368E5A6-9F55-40A6-BD93-34A2BA23670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004458" y="1154580"/>
            <a:ext cx="5871914" cy="3170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C2BBAF5-3A5B-46ED-9FF3-F47391A2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F30CD5-A0BA-445D-B737-7DE99EC425FE}"/>
              </a:ext>
            </a:extLst>
          </p:cNvPr>
          <p:cNvSpPr txBox="1"/>
          <p:nvPr/>
        </p:nvSpPr>
        <p:spPr>
          <a:xfrm>
            <a:off x="609039" y="4477404"/>
            <a:ext cx="11408898" cy="2178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>
              <a:lnSpc>
                <a:spcPct val="115000"/>
              </a:lnSpc>
            </a:pPr>
            <a:r>
              <a:rPr lang="en-US" altLang="ko-K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2 Venus's magnetic field and </a:t>
            </a:r>
            <a:r>
              <a:rPr lang="en-US" altLang="ko-K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 </a:t>
            </a:r>
            <a:r>
              <a:rPr lang="en-US" altLang="ko-K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direction of its force.</a:t>
            </a:r>
            <a:endParaRPr lang="en-US" altLang="ko-KR" sz="2400" b="1" dirty="0">
              <a:solidFill>
                <a:srgbClr val="000000"/>
              </a:solidFill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S(Magnet)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N(Magnet)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endParaRPr lang="en-US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lnSpc>
                <a:spcPct val="115000"/>
              </a:lnSpc>
            </a:pPr>
            <a:r>
              <a:rPr lang="en-US" altLang="ko-KR" sz="24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F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orce of Northern Hemisphere magnetic field</a:t>
            </a:r>
          </a:p>
          <a:p>
            <a:pPr algn="ctr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F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orce of Southern Hemisphere magnetic field </a:t>
            </a:r>
          </a:p>
          <a:p>
            <a:pPr indent="685800" algn="ctr" latinLnBrk="1">
              <a:lnSpc>
                <a:spcPct val="115000"/>
              </a:lnSpc>
              <a:tabLst>
                <a:tab pos="5989320" algn="l"/>
              </a:tabLst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Ss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Sum of Venus’s magnetism (S)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Ns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Sum of Venus’s magnetism (N)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8BBC09E2-0936-42EC-99ED-2F650A6DA5C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900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1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4. Causes of reverse rotating planets</a:t>
            </a:r>
            <a:br>
              <a:rPr lang="ko-KR" altLang="ko-KR" sz="4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02746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80D461-A9A9-474F-8BA0-6000B0015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762" y="1509157"/>
            <a:ext cx="5212080" cy="5175250"/>
          </a:xfrm>
        </p:spPr>
        <p:txBody>
          <a:bodyPr>
            <a:normAutofit/>
          </a:bodyPr>
          <a:lstStyle/>
          <a:p>
            <a:pPr marL="726948" indent="-342900">
              <a:lnSpc>
                <a:spcPct val="150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Venus and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Uranus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rotate in reverse because Fs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is larger than Fn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.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marL="726948" indent="-342900">
              <a:lnSpc>
                <a:spcPct val="150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Venus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and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Uranus spin backwards unlike most of the other planets.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marL="726948" indent="-342900">
              <a:lnSpc>
                <a:spcPct val="150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The Sun rises in the west and sets in the east on Venus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and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Uranus.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0E6D775F-41BD-4810-A7BA-C61122D41FB5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157497" y="3586636"/>
            <a:ext cx="4814570" cy="2583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>
              <a:lnSpc>
                <a:spcPct val="115000"/>
              </a:lnSpc>
            </a:pPr>
            <a:r>
              <a:rPr lang="en-US" altLang="ko-KR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2 Venus's magnetic field and </a:t>
            </a:r>
            <a:br>
              <a:rPr lang="en-US" altLang="ko-KR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 direction of its force</a:t>
            </a:r>
            <a:endParaRPr lang="en-US" altLang="ko-KR" sz="1800" b="1" dirty="0">
              <a:solidFill>
                <a:schemeClr val="tx1"/>
              </a:solidFill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S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S(Magnet) / </a:t>
            </a: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N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N(Magnet)</a:t>
            </a:r>
            <a:b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br>
              <a:rPr lang="en-US" altLang="ko-KR" sz="1800" dirty="0">
                <a:solidFill>
                  <a:schemeClr val="tx1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sz="18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Fn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F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orce of Northern Hemisphere magnetic field</a:t>
            </a:r>
            <a:br>
              <a:rPr lang="en-US" altLang="ko-KR" sz="1800" dirty="0">
                <a:solidFill>
                  <a:schemeClr val="tx1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</a:b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Fs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F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orce of Southern Hemisphere magnetic field </a:t>
            </a:r>
            <a:br>
              <a:rPr lang="en-US" altLang="ko-KR" sz="1800" dirty="0">
                <a:solidFill>
                  <a:schemeClr val="tx1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</a:b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Ss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Sum of Venus’s magnetism (S) </a:t>
            </a:r>
            <a:br>
              <a:rPr lang="en-US" altLang="ko-KR" sz="1800" dirty="0">
                <a:solidFill>
                  <a:schemeClr val="tx1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Ns</a:t>
            </a:r>
            <a:r>
              <a:rPr lang="en-US" altLang="ko-KR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Sum of Venus’s magnetism (N)</a:t>
            </a:r>
            <a:endParaRPr lang="ko-KR" altLang="ko-KR" sz="1800" dirty="0">
              <a:solidFill>
                <a:schemeClr val="tx1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38E76BB-3EE0-4978-9D31-2494BC8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11</a:t>
            </a:fld>
            <a:endParaRPr lang="ko-KR" altLang="en-US"/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BFFCFDBC-F846-4850-9554-70CB5262DC77}"/>
              </a:ext>
            </a:extLst>
          </p:cNvPr>
          <p:cNvPicPr>
            <a:picLocks noGrp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6" b="6323"/>
          <a:stretch/>
        </p:blipFill>
        <p:spPr bwMode="auto">
          <a:xfrm>
            <a:off x="267628" y="702706"/>
            <a:ext cx="4906543" cy="24086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제목 1">
            <a:extLst>
              <a:ext uri="{FF2B5EF4-FFF2-40B4-BE49-F238E27FC236}">
                <a16:creationId xmlns:a16="http://schemas.microsoft.com/office/drawing/2014/main" id="{5DA04741-7072-4DC9-AEF5-80699BAA5B3E}"/>
              </a:ext>
            </a:extLst>
          </p:cNvPr>
          <p:cNvSpPr txBox="1">
            <a:spLocks/>
          </p:cNvSpPr>
          <p:nvPr/>
        </p:nvSpPr>
        <p:spPr>
          <a:xfrm>
            <a:off x="5935981" y="235316"/>
            <a:ext cx="6142463" cy="900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1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4. Causes of reverse rotating planets</a:t>
            </a:r>
            <a:br>
              <a:rPr lang="ko-KR" altLang="ko-KR" sz="4000" dirty="0">
                <a:solidFill>
                  <a:srgbClr val="000000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8077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6D67F1-D25D-44B1-9189-FD0A1A1E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156" y="340112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5. The cause of the planet moving to the aphelion as it orbits</a:t>
            </a:r>
            <a:br>
              <a:rPr lang="ko-KR" altLang="ko-KR" sz="1800" dirty="0">
                <a:solidFill>
                  <a:srgbClr val="000000"/>
                </a:solidFill>
                <a:effectLst/>
                <a:latin typeface="굴림체" panose="020B0609000101010101" pitchFamily="49" charset="-127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45FA93C-813E-4935-8AB7-ADF7AFC8AE9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4" b="5726"/>
          <a:stretch/>
        </p:blipFill>
        <p:spPr bwMode="auto">
          <a:xfrm>
            <a:off x="4306198" y="1692021"/>
            <a:ext cx="3878797" cy="28406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1214B4C-5110-4723-8BAF-50E0FD01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80199E-33A1-4D90-925B-BDADDF7BA34D}"/>
              </a:ext>
            </a:extLst>
          </p:cNvPr>
          <p:cNvSpPr txBox="1"/>
          <p:nvPr/>
        </p:nvSpPr>
        <p:spPr>
          <a:xfrm>
            <a:off x="384517" y="4699829"/>
            <a:ext cx="11422966" cy="1753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54505" algn="l" latinLnBrk="1">
              <a:lnSpc>
                <a:spcPct val="115000"/>
              </a:lnSpc>
            </a:pPr>
            <a:r>
              <a:rPr lang="en-US" altLang="ko-K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3 Earth's orbit and direction of force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M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Magnetic field of gravitation waves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Gravity of the Sun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Location of Earth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457835" latinLnBrk="1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Direction of force of Fleming’s left-hand rule/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C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Earth’s orbit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457835" algn="just" latinLnBrk="1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Aphelion (point on its orbit when the Earth is farthest from the Sun)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99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7BADA3-3043-4692-A6C0-7BC9613BB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0305" y="992187"/>
            <a:ext cx="6172200" cy="4873625"/>
          </a:xfrm>
        </p:spPr>
        <p:txBody>
          <a:bodyPr>
            <a:noAutofit/>
          </a:bodyPr>
          <a:lstStyle/>
          <a:p>
            <a:pPr algn="just" latinLnBrk="1">
              <a:lnSpc>
                <a:spcPct val="115000"/>
              </a:lnSpc>
            </a:pP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In the case of the Earth, the Earth orbits in the orbit of the Sun's gravitational force and the Sun's magnetism.</a:t>
            </a:r>
            <a:endParaRPr lang="ko-KR" altLang="ko-KR" sz="2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Direction of the magnetic field force of the solar gravitational wave at the point “A” is the direction of the arrow “B</a:t>
            </a:r>
            <a:r>
              <a:rPr lang="en-US" altLang="ko-KR" sz="210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”</a:t>
            </a: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according to Fleming's left-hand rule.</a:t>
            </a:r>
            <a:endParaRPr lang="ko-KR" altLang="ko-KR" sz="2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 Earth advances in an elliptical orbit to the point “C” due to the direction and inertia of the force of the sun's gravity “F</a:t>
            </a:r>
            <a:r>
              <a:rPr lang="en-US" altLang="ko-KR" sz="210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”</a:t>
            </a: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and magnetic field.</a:t>
            </a:r>
            <a:endParaRPr lang="ko-KR" altLang="ko-KR" sz="2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At aphelion “D</a:t>
            </a:r>
            <a:r>
              <a:rPr lang="en-US" altLang="ko-KR" sz="210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”</a:t>
            </a: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, the magnetic field strength of the solar gravitational waves is weakened.</a:t>
            </a:r>
            <a:endParaRPr lang="ko-KR" altLang="ko-KR" sz="2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ko-KR" altLang="en-US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→ </a:t>
            </a:r>
            <a:r>
              <a:rPr lang="en-US" altLang="ko-KR" sz="2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Due to the gravitational force of the sun, the earth moves again toward the perihelion.</a:t>
            </a:r>
            <a:endParaRPr lang="ko-KR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5BD3B876-DD08-40CA-B951-EBF92B8F2555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-615446" y="4531647"/>
            <a:ext cx="7289452" cy="2241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754505" algn="l" latinLnBrk="1">
              <a:lnSpc>
                <a:spcPct val="115000"/>
              </a:lnSpc>
            </a:pPr>
            <a:r>
              <a:rPr lang="en-US" altLang="ko-KR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3 Earth's orbit and direction of force</a:t>
            </a:r>
            <a:endParaRPr lang="ko-KR" altLang="ko-KR" dirty="0">
              <a:solidFill>
                <a:schemeClr val="tx1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latinLnBrk="1">
              <a:lnSpc>
                <a:spcPct val="115000"/>
              </a:lnSpc>
            </a:pP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       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M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Magnetic field of gravitation waves /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Gravity of the Sun </a:t>
            </a:r>
            <a:b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       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Location of Earth</a:t>
            </a:r>
            <a:b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       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B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Direction of force of Fleming’s left-hand rule</a:t>
            </a:r>
            <a:b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       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C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Earth’s orbit</a:t>
            </a:r>
            <a:br>
              <a:rPr lang="en-US" altLang="ko-KR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바탕" panose="02030600000101010101" pitchFamily="18" charset="-127"/>
                <a:ea typeface="바탕" panose="02030600000101010101" pitchFamily="18" charset="-127"/>
                <a:cs typeface="Times New Roman" panose="02020603050405020304" pitchFamily="18" charset="0"/>
              </a:rPr>
              <a:t>         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</a:t>
            </a: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 Aphelion (point on its orbit when the Earth is farthest </a:t>
            </a:r>
            <a:b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                               from the Sun)</a:t>
            </a:r>
            <a:endParaRPr lang="ko-KR" altLang="ko-KR" dirty="0">
              <a:solidFill>
                <a:schemeClr val="tx1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90F102-7F0A-4C25-9C30-D0F2F8D5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13</a:t>
            </a:fld>
            <a:endParaRPr lang="ko-KR" altLang="en-US"/>
          </a:p>
        </p:txBody>
      </p:sp>
      <p:pic>
        <p:nvPicPr>
          <p:cNvPr id="6" name="내용 개체 틀 4">
            <a:extLst>
              <a:ext uri="{FF2B5EF4-FFF2-40B4-BE49-F238E27FC236}">
                <a16:creationId xmlns:a16="http://schemas.microsoft.com/office/drawing/2014/main" id="{EAE85421-533F-4E30-B0F7-BAA4BDB51360}"/>
              </a:ext>
            </a:extLst>
          </p:cNvPr>
          <p:cNvPicPr>
            <a:picLocks noGrp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4" b="5726"/>
          <a:stretch/>
        </p:blipFill>
        <p:spPr bwMode="auto">
          <a:xfrm>
            <a:off x="646771" y="1488688"/>
            <a:ext cx="4427034" cy="30275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id="{B85E6595-2440-4C69-8974-A1D759561203}"/>
              </a:ext>
            </a:extLst>
          </p:cNvPr>
          <p:cNvSpPr txBox="1">
            <a:spLocks/>
          </p:cNvSpPr>
          <p:nvPr/>
        </p:nvSpPr>
        <p:spPr>
          <a:xfrm>
            <a:off x="281940" y="39865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1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solidFill>
                  <a:schemeClr val="tx1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5. The cause of the planet moving to the aphelion as it orbits</a:t>
            </a:r>
            <a:br>
              <a:rPr lang="ko-KR" altLang="ko-KR" sz="1800" dirty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5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473012-DD10-4F26-8F7B-D8A1845F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752"/>
            <a:ext cx="10950526" cy="1325563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6. Discussion</a:t>
            </a:r>
            <a:br>
              <a:rPr lang="ko-KR" altLang="ko-KR" sz="1800" dirty="0">
                <a:solidFill>
                  <a:srgbClr val="000000"/>
                </a:solidFill>
                <a:effectLst/>
                <a:latin typeface="바탕" panose="02030600000101010101" pitchFamily="18" charset="-127"/>
                <a:ea typeface="바탕" panose="02030600000101010101" pitchFamily="18" charset="-127"/>
                <a:cs typeface="Times New Roman" panose="02020603050405020304" pitchFamily="18" charset="0"/>
              </a:rPr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A5B765C-07D0-45C6-AF90-E656AD56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957"/>
            <a:ext cx="11591778" cy="4939006"/>
          </a:xfrm>
        </p:spPr>
        <p:txBody>
          <a:bodyPr>
            <a:normAutofit/>
          </a:bodyPr>
          <a:lstStyle/>
          <a:p>
            <a:pPr algn="l" latinLnBrk="0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The kinetic energy of the celestial body is due to the temperature difference.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pPr algn="l" latinLnBrk="0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The temperature difference </a:t>
            </a:r>
          </a:p>
          <a:p>
            <a:pPr marL="0" indent="0" algn="l" latinLnBrk="0">
              <a:lnSpc>
                <a:spcPct val="115000"/>
              </a:lnSpc>
              <a:buNone/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- causes an electric current to flow through the celestial</a:t>
            </a:r>
          </a:p>
          <a:p>
            <a:pPr marL="0" indent="0" algn="l" latinLnBrk="0">
              <a:lnSpc>
                <a:spcPct val="115000"/>
              </a:lnSpc>
              <a:buNone/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- creates a magnetic field. </a:t>
            </a:r>
          </a:p>
          <a:p>
            <a:pPr marL="0" indent="0" algn="l" latinLnBrk="0">
              <a:lnSpc>
                <a:spcPct val="115000"/>
              </a:lnSpc>
              <a:buNone/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Rotating celestial bodies generate gravitational waves.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pPr algn="l" latinLnBrk="0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The celestial body causes power generation and rotation of the celestial body as if an electric motor and a generator were combined.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pPr algn="l" latinLnBrk="0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If the magnetic field in the Southern Hemisphere of a celestial body is strong, it will retrograde like Venus.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366DC2-7F89-4898-B5BE-329D87AA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08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432E85-FF5F-4356-A412-0A7AE0E9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en-US" altLang="ko-K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C473F4-03FD-4AA3-AD1D-5E38FD546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059" y="840416"/>
            <a:ext cx="11530941" cy="5381316"/>
          </a:xfrm>
        </p:spPr>
        <p:txBody>
          <a:bodyPr>
            <a:normAutofit/>
          </a:bodyPr>
          <a:lstStyle/>
          <a:p>
            <a:pPr marL="0" indent="0" algn="just" latinLnBrk="1">
              <a:lnSpc>
                <a:spcPct val="115000"/>
              </a:lnSpc>
              <a:buNone/>
            </a:pPr>
            <a:endParaRPr lang="ko-KR" altLang="ko-KR" sz="2400" b="1" spc="-3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양중고딕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  <a:tabLst>
                <a:tab pos="127000" algn="l"/>
              </a:tabLst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[1]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Dong-il Song (2021), Electromotive Force Generated in All Materials under Temperature Difference, (2021, p3-4),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  <a:hlinkClick r:id="rId2"/>
              </a:rPr>
              <a:t>https://doi.org/10.21203.re.3.rs-1137728/v2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[2] K. Kim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</a:t>
            </a:r>
            <a:r>
              <a:rPr lang="en-US" altLang="ko-KR" sz="2400" i="1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Encyclopedia of Meteorology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(jet stream, </a:t>
            </a:r>
            <a:r>
              <a:rPr lang="en-US" altLang="ko-KR" sz="2400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Hyangmunsa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1992, p474)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컴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[3]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Takeuchi </a:t>
            </a:r>
            <a:r>
              <a:rPr lang="en-US" altLang="ko-KR" sz="2400" u="sng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Hidoshi</a:t>
            </a: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Ueda </a:t>
            </a:r>
            <a:r>
              <a:rPr lang="en-US" altLang="ko-KR" sz="2400" u="sng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Seiya</a:t>
            </a: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Earth Science I, (Translated by </a:t>
            </a:r>
            <a:r>
              <a:rPr lang="en-US" altLang="ko-KR" sz="2400" u="sng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Wonjongkwan</a:t>
            </a: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a new modern science book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1973, p92).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컴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[4]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K Kim, </a:t>
            </a:r>
            <a:r>
              <a:rPr lang="en-US" altLang="ko-KR" sz="2400" i="1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Encyclopedia of Meteorology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(Daily maximum temperature, </a:t>
            </a:r>
            <a:r>
              <a:rPr lang="en-US" altLang="ko-KR" sz="2400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Hyangmunsa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1992, p431)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컴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[5]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Takeuchi </a:t>
            </a:r>
            <a:r>
              <a:rPr lang="en-US" altLang="ko-KR" sz="2400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Hidoshi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Ueda </a:t>
            </a:r>
            <a:r>
              <a:rPr lang="en-US" altLang="ko-KR" sz="2400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Seiya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Earth Science I, (Translated by </a:t>
            </a:r>
            <a:r>
              <a:rPr lang="en-US" altLang="ko-KR" sz="2400" dirty="0" err="1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Wonjongkwan</a:t>
            </a:r>
            <a:r>
              <a:rPr lang="en-US" altLang="ko-KR" sz="2400" dirty="0">
                <a:solidFill>
                  <a:srgbClr val="282828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, a new modern science book, 1973, p94-95).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컴바탕" panose="02030600000101010101" pitchFamily="18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A2AA0AA-C09E-48C3-8AD6-69C0D5C0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54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7A274D-C8E0-4F36-98AC-021C339C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ko-K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</a:t>
            </a:r>
            <a:b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o-KR" altLang="en-US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 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FDA639-72E2-46BD-A062-52EBB4496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5703"/>
            <a:ext cx="10515600" cy="3291259"/>
          </a:xfrm>
        </p:spPr>
        <p:txBody>
          <a:bodyPr/>
          <a:lstStyle/>
          <a:p>
            <a:pPr algn="ctr"/>
            <a:r>
              <a:rPr lang="en-GB" altLang="ko-KR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Author: Dong-il Song</a:t>
            </a:r>
            <a:r>
              <a:rPr lang="ko-KR" altLang="en-US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sz="28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ctr"/>
            <a:r>
              <a:rPr lang="en-GB" altLang="ko-KR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Download: http://dongil.info</a:t>
            </a:r>
            <a:r>
              <a:rPr lang="ko-KR" altLang="en-US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o-KR" altLang="en-US" sz="2800" dirty="0">
              <a:latin typeface="Times New Roman" panose="02020603050405020304" pitchFamily="18" charset="0"/>
              <a:ea typeface="+mn-lt"/>
              <a:cs typeface="Times New Roman" panose="02020603050405020304" pitchFamily="18" charset="0"/>
            </a:endParaRPr>
          </a:p>
          <a:p>
            <a:pPr algn="ctr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(E-mail): </a:t>
            </a:r>
            <a:r>
              <a:rPr lang="en-GB" altLang="ko-KR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songdi27@daum.net</a:t>
            </a:r>
            <a:r>
              <a:rPr lang="ko-KR" altLang="en-US" sz="2800" dirty="0"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 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78BD241-D463-4C28-ABA4-6129CEAE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43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B33C77-D92D-4167-9530-65152D19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6659"/>
            <a:ext cx="9601200" cy="14859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en-US" altLang="ko-KR" sz="6000" b="1" dirty="0"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t>Contents</a:t>
            </a:r>
            <a:endParaRPr lang="ko-KR" altLang="en-US" sz="6000" b="1" dirty="0"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690B803-8277-45D0-A0F0-2F373E403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74126"/>
            <a:ext cx="9601200" cy="3886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altLang="ko-KR" sz="2800" dirty="0">
                <a:latin typeface="Times New Roman" panose="02020603050405020304" pitchFamily="18" charset="0"/>
                <a:ea typeface="+mj-lt"/>
                <a:cs typeface="Times New Roman" panose="02020603050405020304" pitchFamily="18" charset="0"/>
              </a:rPr>
              <a:t>1. Introduction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</a:rPr>
              <a:t>2. </a:t>
            </a:r>
            <a:r>
              <a:rPr lang="en-US" altLang="ko-KR" sz="2800" dirty="0">
                <a:effectLst/>
                <a:latin typeface="Times New Roman" panose="02020603050405020304" pitchFamily="18" charset="0"/>
                <a:ea typeface="굴림" panose="020B0600000101010101" pitchFamily="50" charset="-127"/>
              </a:rPr>
              <a:t>Causes of celestial motion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3.</a:t>
            </a: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Cause of Earth's rotation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4. Causes of reverse rotating planets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5. Cause of the planet moving to the aphelion as it orbits</a:t>
            </a:r>
          </a:p>
          <a:p>
            <a:pPr>
              <a:lnSpc>
                <a:spcPct val="150000"/>
              </a:lnSpc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6. Discussion</a:t>
            </a:r>
          </a:p>
          <a:p>
            <a:endParaRPr lang="ko-KR" altLang="en-US" sz="1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14181E-9E73-4968-897C-193C9222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496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D864E-FCAC-4F19-AD25-45C3918A9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460" y="282768"/>
            <a:ext cx="11091203" cy="1325563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ko-KR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Introduction</a:t>
            </a:r>
            <a:br>
              <a:rPr lang="ko-KR" altLang="ko-KR" sz="1800" dirty="0">
                <a:solidFill>
                  <a:srgbClr val="000000"/>
                </a:solidFill>
                <a:effectLst/>
                <a:latin typeface="바탕" panose="02030600000101010101" pitchFamily="18" charset="-127"/>
                <a:ea typeface="바탕" panose="02030600000101010101" pitchFamily="18" charset="-127"/>
                <a:cs typeface="Times New Roman" panose="02020603050405020304" pitchFamily="18" charset="0"/>
              </a:rPr>
            </a:b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3A04ED-4D28-4228-A722-8B4446BFE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761" y="1351852"/>
            <a:ext cx="11774658" cy="4585668"/>
          </a:xfrm>
        </p:spPr>
        <p:txBody>
          <a:bodyPr>
            <a:normAutofit fontScale="85000" lnSpcReduction="20000"/>
          </a:bodyPr>
          <a:lstStyle/>
          <a:p>
            <a:pPr marL="548640" indent="-457200" latinLnBrk="0">
              <a:lnSpc>
                <a:spcPct val="150000"/>
              </a:lnSpc>
              <a:tabLst>
                <a:tab pos="127000" algn="l"/>
              </a:tabLst>
            </a:pP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</a:t>
            </a:r>
            <a:r>
              <a:rPr lang="en-US" altLang="ko-K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Rearch</a:t>
            </a: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on the thermoelectric effect of celestial materials such as soil has been posted to "Research Square" by the author Dong-il Song</a:t>
            </a:r>
            <a:r>
              <a:rPr lang="en-GB" altLang="ko-KR" sz="3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  <a:hlinkClick r:id="rId2" action="ppaction://hlinkfile"/>
              </a:rPr>
              <a:t>1</a:t>
            </a: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ko-KR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체" panose="02030609000101010101" pitchFamily="17" charset="-127"/>
              <a:cs typeface="Times New Roman" panose="02020603050405020304" pitchFamily="18" charset="0"/>
            </a:endParaRPr>
          </a:p>
          <a:p>
            <a:pPr marL="548640" indent="-457200" latinLnBrk="0">
              <a:lnSpc>
                <a:spcPct val="150000"/>
              </a:lnSpc>
              <a:tabLst>
                <a:tab pos="127000" algn="l"/>
              </a:tabLst>
            </a:pP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the celestial body, an electric current flows due to the temperature difference </a:t>
            </a:r>
            <a:r>
              <a:rPr lang="ko-KR" alt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magnetic field </a:t>
            </a:r>
            <a:r>
              <a:rPr lang="ko-KR" alt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rotational force.</a:t>
            </a:r>
          </a:p>
          <a:p>
            <a:pPr marL="548640" indent="-457200" latinLnBrk="0">
              <a:lnSpc>
                <a:spcPct val="150000"/>
              </a:lnSpc>
              <a:tabLst>
                <a:tab pos="127000" algn="l"/>
              </a:tabLst>
            </a:pP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Temperature difference current of the celestial body </a:t>
            </a:r>
          </a:p>
          <a:p>
            <a:pPr indent="0" algn="just" latinLnBrk="0">
              <a:lnSpc>
                <a:spcPct val="150000"/>
              </a:lnSpc>
              <a:buNone/>
              <a:tabLst>
                <a:tab pos="127000" algn="l"/>
              </a:tabLst>
            </a:pPr>
            <a:r>
              <a:rPr lang="en-US" altLang="ko-KR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generates a magnetic field</a:t>
            </a:r>
          </a:p>
          <a:p>
            <a:pPr indent="0" algn="just" latinLnBrk="0">
              <a:lnSpc>
                <a:spcPct val="150000"/>
              </a:lnSpc>
              <a:buNone/>
              <a:tabLst>
                <a:tab pos="127000" algn="l"/>
              </a:tabLst>
            </a:pPr>
            <a:r>
              <a:rPr lang="en-US" altLang="ko-K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causes the celestial body to rotate.</a:t>
            </a:r>
            <a:endParaRPr lang="ko-KR" altLang="ko-KR" sz="3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51E72D9-D43D-48E5-93A0-5E31EE8C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65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303876-0F0A-4AB6-88AC-031BA67BC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>
            <a:normAutofit/>
          </a:bodyPr>
          <a:lstStyle/>
          <a:p>
            <a:r>
              <a:rPr lang="en-US" altLang="ko-KR" sz="4000" b="1" dirty="0"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en-US" altLang="ko-KR" sz="4000" b="1" dirty="0"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Causes of celestial motion</a:t>
            </a:r>
            <a:r>
              <a:rPr lang="en-US" altLang="ko-KR" sz="4000" b="1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2261DAE5-1D63-4D35-AA81-4D77B03BF8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319" y="1237957"/>
            <a:ext cx="6379657" cy="3305907"/>
          </a:xfrm>
          <a:prstGeom prst="rect">
            <a:avLst/>
          </a:prstGeom>
        </p:spPr>
      </p:pic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5D8A481-2059-4E88-9123-3EDBBAF9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94FC67-7BA1-4B4E-9E9A-6C0C5F7A35DD}"/>
              </a:ext>
            </a:extLst>
          </p:cNvPr>
          <p:cNvSpPr txBox="1"/>
          <p:nvPr/>
        </p:nvSpPr>
        <p:spPr>
          <a:xfrm>
            <a:off x="107739" y="4543865"/>
            <a:ext cx="11662117" cy="2178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1">
              <a:lnSpc>
                <a:spcPct val="115000"/>
              </a:lnSpc>
            </a:pPr>
            <a:r>
              <a:rPr lang="en-US" altLang="ko-K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1. Earth's magnetic field and force direction.</a:t>
            </a:r>
            <a:endParaRPr lang="en-US" altLang="ko-KR" sz="2400" b="1" dirty="0">
              <a:solidFill>
                <a:srgbClr val="000000"/>
              </a:solidFill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S(Magnet)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N(Magnet)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endParaRPr lang="en-US" altLang="ko-KR" sz="2400" dirty="0">
              <a:solidFill>
                <a:srgbClr val="000000"/>
              </a:solidFill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altLang="ko-KR" sz="2400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Northern Hemisphere magnetic field</a:t>
            </a:r>
          </a:p>
          <a:p>
            <a:pPr algn="ctr"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Southern Hemisphere magnetic field</a:t>
            </a:r>
          </a:p>
          <a:p>
            <a:pPr algn="ctr" latinLnBrk="1">
              <a:lnSpc>
                <a:spcPct val="115000"/>
              </a:lnSpc>
            </a:pP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(S) / </a:t>
            </a:r>
            <a:r>
              <a:rPr lang="en-US" altLang="ko-KR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Ns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(N)</a:t>
            </a:r>
            <a:endParaRPr lang="ko-KR" altLang="ko-KR" sz="24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8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6DEEBE-9D0D-4BE8-958B-E9CCAF79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1435100"/>
            <a:ext cx="6172200" cy="4873625"/>
          </a:xfrm>
        </p:spPr>
        <p:txBody>
          <a:bodyPr>
            <a:normAutofit fontScale="92500"/>
          </a:bodyPr>
          <a:lstStyle/>
          <a:p>
            <a:r>
              <a:rPr lang="en-US" altLang="ko-KR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In celestial substances such as soil, a potential difference is generated due to a temperature difference and electric current flows.</a:t>
            </a:r>
            <a:endParaRPr lang="ko-KR" altLang="ko-KR" sz="24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r>
              <a:rPr lang="en-US" altLang="ko-KR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굴림" panose="020B0600000101010101" pitchFamily="50" charset="-127"/>
              </a:rPr>
              <a:t>In the case of the Earth</a:t>
            </a:r>
            <a:r>
              <a:rPr lang="en-US" altLang="ko-KR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굴림" panose="020B0600000101010101" pitchFamily="50" charset="-127"/>
              </a:rPr>
              <a:t>,</a:t>
            </a:r>
            <a:r>
              <a:rPr lang="en-US" altLang="ko-KR" sz="2400" kern="100" dirty="0">
                <a:solidFill>
                  <a:srgbClr val="000000"/>
                </a:solidFill>
                <a:latin typeface="바탕" panose="02030600000101010101" pitchFamily="18" charset="-127"/>
                <a:ea typeface="바탕" panose="02030600000101010101" pitchFamily="18" charset="-127"/>
                <a:cs typeface="굴림" panose="020B0600000101010101" pitchFamily="50" charset="-127"/>
              </a:rPr>
              <a:t> </a:t>
            </a:r>
          </a:p>
          <a:p>
            <a:pPr algn="just" latinLnBrk="1">
              <a:lnSpc>
                <a:spcPct val="115000"/>
              </a:lnSpc>
              <a:buFontTx/>
              <a:buChar char="-"/>
            </a:pPr>
            <a:r>
              <a:rPr lang="en-US" altLang="ko-KR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</a:rPr>
              <a:t>te</a:t>
            </a:r>
            <a:r>
              <a:rPr lang="en-US" altLang="ko-KR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굴림" panose="020B0600000101010101" pitchFamily="50" charset="-127"/>
              </a:rPr>
              <a:t>mperatures at the equator are high, temperatures at the South and North Poles are low.</a:t>
            </a:r>
          </a:p>
          <a:p>
            <a:pPr algn="just" latinLnBrk="1">
              <a:lnSpc>
                <a:spcPct val="115000"/>
              </a:lnSpc>
              <a:buFontTx/>
              <a:buChar char="-"/>
            </a:pPr>
            <a:r>
              <a:rPr lang="en-US" altLang="ko-KR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굴림" panose="020B0600000101010101" pitchFamily="50" charset="-127"/>
              </a:rPr>
              <a:t>surface temperature of the Earth is low, temperature at the center of the Earth is high.</a:t>
            </a:r>
          </a:p>
          <a:p>
            <a:pPr algn="just">
              <a:lnSpc>
                <a:spcPct val="115000"/>
              </a:lnSpc>
              <a:buFontTx/>
              <a:buChar char="-"/>
            </a:pPr>
            <a:r>
              <a:rPr lang="en-US" altLang="ko-KR" sz="2400" kern="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Region with the highest temperature rotates every day according to the rotation of the Earth.</a:t>
            </a:r>
          </a:p>
          <a:p>
            <a:pPr algn="just" latinLnBrk="1">
              <a:lnSpc>
                <a:spcPct val="115000"/>
              </a:lnSpc>
              <a:buFontTx/>
              <a:buChar char="-"/>
            </a:pPr>
            <a:endParaRPr lang="ko-KR" altLang="ko-KR" sz="2400" kern="1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굴림" panose="020B0600000101010101" pitchFamily="50" charset="-127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A5A924-44DC-472B-A568-E8785A04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9A2E5877-FF3A-4A2C-972C-875903F16435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5" y="1580066"/>
            <a:ext cx="5135808" cy="2434373"/>
          </a:xfrm>
          <a:prstGeom prst="rect">
            <a:avLst/>
          </a:prstGeom>
        </p:spPr>
      </p:pic>
      <p:sp>
        <p:nvSpPr>
          <p:cNvPr id="11" name="제목 1">
            <a:extLst>
              <a:ext uri="{FF2B5EF4-FFF2-40B4-BE49-F238E27FC236}">
                <a16:creationId xmlns:a16="http://schemas.microsoft.com/office/drawing/2014/main" id="{D077FB69-224C-4923-96F2-042131E20B2E}"/>
              </a:ext>
            </a:extLst>
          </p:cNvPr>
          <p:cNvSpPr txBox="1">
            <a:spLocks/>
          </p:cNvSpPr>
          <p:nvPr/>
        </p:nvSpPr>
        <p:spPr>
          <a:xfrm>
            <a:off x="5655527" y="417607"/>
            <a:ext cx="6405293" cy="872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en-US" altLang="ko-KR" sz="4000" b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Causes of celestial motion</a:t>
            </a:r>
            <a:r>
              <a:rPr lang="en-US" altLang="ko-KR" sz="4000" b="1" dirty="0"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텍스트 개체 틀 7">
            <a:extLst>
              <a:ext uri="{FF2B5EF4-FFF2-40B4-BE49-F238E27FC236}">
                <a16:creationId xmlns:a16="http://schemas.microsoft.com/office/drawing/2014/main" id="{41ADAD8C-D5AB-4F1C-8537-A665BDE150FD}"/>
              </a:ext>
            </a:extLst>
          </p:cNvPr>
          <p:cNvSpPr txBox="1">
            <a:spLocks/>
          </p:cNvSpPr>
          <p:nvPr/>
        </p:nvSpPr>
        <p:spPr>
          <a:xfrm>
            <a:off x="-160006" y="4339355"/>
            <a:ext cx="5623531" cy="210358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ko-KR" sz="18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1. Earth's magnetic field and force direction.</a:t>
            </a:r>
          </a:p>
          <a:p>
            <a:pPr algn="ctr">
              <a:lnSpc>
                <a:spcPct val="115000"/>
              </a:lnSpc>
            </a:pP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N(Magnet)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 err="1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Northern Hemisphere magnetic field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Southern Hemisphere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(S)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(N)</a:t>
            </a:r>
            <a:endParaRPr lang="ko-KR" altLang="ko-KR" sz="1800" dirty="0"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9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6DEEBE-9D0D-4BE8-958B-E9CCAF797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1103971"/>
            <a:ext cx="6172200" cy="5430643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Current (It) flows through the earth due to the temperature difference </a:t>
            </a:r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a magnetic field </a:t>
            </a:r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rotates the earth</a:t>
            </a:r>
            <a:r>
              <a:rPr lang="en-US" altLang="ko-KR" sz="2400" dirty="0"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(Fleming’s left-hand rule, motor principle). </a:t>
            </a:r>
            <a:endParaRPr lang="en-US" altLang="ko-KR" sz="2400" kern="100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The Earth rotates by the force of a magnetic field </a:t>
            </a:r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as it rotates, it acts as a generator </a:t>
            </a:r>
            <a:r>
              <a:rPr lang="en-US" altLang="ko-KR" sz="2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and</a:t>
            </a:r>
            <a:r>
              <a:rPr lang="ko-KR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continues to rotate (as if a motor and generator were combined)</a:t>
            </a:r>
          </a:p>
          <a:p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generates an electromotive force and an electric current (Id) flow.</a:t>
            </a:r>
          </a:p>
          <a:p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total current (I) of the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Earth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is I=It + Id.</a:t>
            </a:r>
            <a:endParaRPr lang="en-US" altLang="ko-KR" sz="2400" kern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굴림" panose="020B0600000101010101" pitchFamily="50" charset="-127"/>
            </a:endParaRPr>
          </a:p>
          <a:p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 electric current (I) flows through the earth </a:t>
            </a:r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a magnetic field, </a:t>
            </a:r>
            <a:r>
              <a:rPr lang="ko-KR" altLang="en-US" sz="2400" dirty="0"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rotates the earth with this magnetic field.</a:t>
            </a:r>
            <a:endParaRPr lang="ko-KR" altLang="ko-KR" sz="2400" kern="1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굴림" panose="020B0600000101010101" pitchFamily="50" charset="-127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2A5A924-44DC-472B-A568-E8785A04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6</a:t>
            </a:fld>
            <a:endParaRPr lang="ko-KR" altLang="en-US"/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9A2E5877-FF3A-4A2C-972C-875903F16435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5" y="1580066"/>
            <a:ext cx="5135808" cy="2434373"/>
          </a:xfrm>
          <a:prstGeom prst="rect">
            <a:avLst/>
          </a:prstGeom>
        </p:spPr>
      </p:pic>
      <p:sp>
        <p:nvSpPr>
          <p:cNvPr id="11" name="제목 1">
            <a:extLst>
              <a:ext uri="{FF2B5EF4-FFF2-40B4-BE49-F238E27FC236}">
                <a16:creationId xmlns:a16="http://schemas.microsoft.com/office/drawing/2014/main" id="{D077FB69-224C-4923-96F2-042131E20B2E}"/>
              </a:ext>
            </a:extLst>
          </p:cNvPr>
          <p:cNvSpPr txBox="1">
            <a:spLocks/>
          </p:cNvSpPr>
          <p:nvPr/>
        </p:nvSpPr>
        <p:spPr>
          <a:xfrm>
            <a:off x="5655527" y="417607"/>
            <a:ext cx="6405293" cy="872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en-US" altLang="ko-KR" sz="4000" b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Causes of celestial motion</a:t>
            </a:r>
            <a:r>
              <a:rPr lang="en-US" altLang="ko-KR" sz="4000" b="1" dirty="0"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텍스트 개체 틀 7">
            <a:extLst>
              <a:ext uri="{FF2B5EF4-FFF2-40B4-BE49-F238E27FC236}">
                <a16:creationId xmlns:a16="http://schemas.microsoft.com/office/drawing/2014/main" id="{41ADAD8C-D5AB-4F1C-8537-A665BDE150FD}"/>
              </a:ext>
            </a:extLst>
          </p:cNvPr>
          <p:cNvSpPr txBox="1">
            <a:spLocks/>
          </p:cNvSpPr>
          <p:nvPr/>
        </p:nvSpPr>
        <p:spPr>
          <a:xfrm>
            <a:off x="-160006" y="4339355"/>
            <a:ext cx="5623531" cy="210358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ko-KR" sz="18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1. Earth's magnetic field and force direction.</a:t>
            </a:r>
          </a:p>
          <a:p>
            <a:pPr algn="ctr">
              <a:lnSpc>
                <a:spcPct val="115000"/>
              </a:lnSpc>
            </a:pP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N(Magnet)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 err="1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Northern Hemisphere magnetic field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Southern Hemisphere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(S)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(N)</a:t>
            </a:r>
            <a:endParaRPr lang="ko-KR" altLang="ko-KR" sz="1800" dirty="0"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21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41C83A-079C-4477-96F4-503FFBA4D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0007" y="1053792"/>
            <a:ext cx="5887657" cy="5175250"/>
          </a:xfrm>
        </p:spPr>
        <p:txBody>
          <a:bodyPr>
            <a:normAutofit fontScale="25000" lnSpcReduction="20000"/>
          </a:bodyPr>
          <a:lstStyle/>
          <a:p>
            <a:pPr algn="just" latinLnBrk="1">
              <a:lnSpc>
                <a:spcPct val="115000"/>
              </a:lnSpc>
            </a:pP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Jet stream of the Earth’s N Hemisphere flows eastward, that of the S Hemisphere flows westward</a:t>
            </a:r>
            <a:r>
              <a:rPr lang="en-US" altLang="ko-KR" sz="8000" u="sng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→ 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evidence that the magnetic field forces rotate the jet s</a:t>
            </a:r>
            <a:r>
              <a:rPr lang="en-US" altLang="ko-KR" sz="8000" dirty="0">
                <a:solidFill>
                  <a:srgbClr val="000000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tream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and Earth.</a:t>
            </a:r>
            <a:endParaRPr lang="en-US" altLang="ko-KR" sz="8000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ko-KR" altLang="en-US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→ 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the Earth’s Northern Hemisphere generates forces in the east direction, whereas the Southern Hemisphere generates forces in the west direction.</a:t>
            </a:r>
            <a:endParaRPr lang="en-US" altLang="ko-KR" sz="8000" dirty="0">
              <a:solidFill>
                <a:srgbClr val="000000"/>
              </a:solidFill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GB" altLang="ko-KR" sz="80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In the Northern Hemisphere, jet streams run as fast as 100-250 km/h.</a:t>
            </a:r>
            <a:endParaRPr lang="en-GB" altLang="ko-KR" sz="8000" b="1" u="sng" dirty="0">
              <a:solidFill>
                <a:srgbClr val="000000"/>
              </a:solidFill>
              <a:latin typeface="Times New Roman" panose="02020603050405020304" pitchFamily="18" charset="0"/>
              <a:ea typeface="한컴바탕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In the </a:t>
            </a:r>
            <a:r>
              <a:rPr lang="en-US" altLang="ko-KR" sz="8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daily variation in the Earth’s magnetic field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, the maximum horizontal component appears between 14:00 and 15:00</a:t>
            </a:r>
            <a:r>
              <a:rPr lang="en-US" altLang="ko-KR" sz="8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3</a:t>
            </a:r>
            <a:r>
              <a:rPr lang="en-US" altLang="ko-KR" sz="80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,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 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coincides with the time of the day with the highest temperature</a:t>
            </a:r>
            <a:r>
              <a:rPr lang="en-US" altLang="ko-KR" sz="8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4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.</a:t>
            </a:r>
            <a:endParaRPr lang="en-US" altLang="ko-KR" sz="8000" dirty="0">
              <a:solidFill>
                <a:srgbClr val="000000"/>
              </a:solidFill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indent="0" algn="just" latinLnBrk="1">
              <a:buNone/>
              <a:tabLst>
                <a:tab pos="127000" algn="l"/>
              </a:tabLst>
            </a:pPr>
            <a:r>
              <a:rPr lang="ko-KR" alt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 </a:t>
            </a:r>
            <a:r>
              <a:rPr lang="en-US" altLang="ko-KR" sz="8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g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eomagnetism is related to the temperature difference.</a:t>
            </a:r>
            <a:endParaRPr lang="ko-KR" altLang="ko-KR" sz="80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0" algn="just" latinLnBrk="1">
              <a:buNone/>
              <a:tabLst>
                <a:tab pos="127000" algn="l"/>
              </a:tabLst>
            </a:pPr>
            <a:r>
              <a:rPr lang="ko-KR" altLang="en-US" sz="80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temperature difference generates a current </a:t>
            </a:r>
            <a:r>
              <a:rPr lang="ko-KR" altLang="en-US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</a:t>
            </a:r>
            <a:r>
              <a:rPr lang="en-US" altLang="ko-KR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evidence of the generation of a magnetic field.</a:t>
            </a:r>
            <a:endParaRPr lang="ko-KR" altLang="ko-KR" sz="80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ko-KR" altLang="ko-KR" sz="32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15000"/>
              </a:lnSpc>
            </a:pPr>
            <a:endParaRPr lang="ko-KR" altLang="ko-KR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endParaRPr lang="ko-KR" altLang="en-US" dirty="0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DF529DA7-BCFB-4D93-B1BE-29855F00D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934C02-009C-4ECC-B34B-3D6EA4DA2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7</a:t>
            </a:fld>
            <a:endParaRPr lang="ko-KR" altLang="en-US"/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6F146F83-8058-4EED-B2C1-27A5BDC28F97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3" y="1503515"/>
            <a:ext cx="5096107" cy="2510802"/>
          </a:xfrm>
          <a:prstGeom prst="rect">
            <a:avLst/>
          </a:prstGeom>
        </p:spPr>
      </p:pic>
      <p:sp>
        <p:nvSpPr>
          <p:cNvPr id="10" name="텍스트 개체 틀 7">
            <a:extLst>
              <a:ext uri="{FF2B5EF4-FFF2-40B4-BE49-F238E27FC236}">
                <a16:creationId xmlns:a16="http://schemas.microsoft.com/office/drawing/2014/main" id="{5181A558-D6D3-4384-BB6A-AC9B8F83348C}"/>
              </a:ext>
            </a:extLst>
          </p:cNvPr>
          <p:cNvSpPr txBox="1">
            <a:spLocks/>
          </p:cNvSpPr>
          <p:nvPr/>
        </p:nvSpPr>
        <p:spPr>
          <a:xfrm>
            <a:off x="-160006" y="4339355"/>
            <a:ext cx="5623531" cy="210358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en-US" altLang="ko-KR" sz="18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Figure 1. Earth's magnetic field and force direction.</a:t>
            </a:r>
          </a:p>
          <a:p>
            <a:pPr algn="ctr">
              <a:lnSpc>
                <a:spcPct val="115000"/>
              </a:lnSpc>
            </a:pP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N(Magnet) / </a:t>
            </a: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 err="1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Fn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Northern Hemisphere magnetic field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Fs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Force of Southern Hemisphere magnetic field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Ss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(S) </a:t>
            </a:r>
            <a:b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</a:br>
            <a:r>
              <a:rPr lang="en-US" altLang="ko-KR" sz="1800" u="sng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Ns</a:t>
            </a:r>
            <a:r>
              <a:rPr lang="en-US" altLang="ko-KR" sz="1800" dirty="0">
                <a:latin typeface="Times New Roman" panose="02020603050405020304" pitchFamily="18" charset="0"/>
                <a:ea typeface="HY강B"/>
                <a:cs typeface="Times New Roman" panose="02020603050405020304" pitchFamily="18" charset="0"/>
              </a:rPr>
              <a:t>: Sum of Earth’s magnetism (N)</a:t>
            </a:r>
            <a:endParaRPr lang="ko-KR" altLang="ko-KR" sz="1800" dirty="0">
              <a:latin typeface="바탕" panose="02030600000101010101" pitchFamily="18" charset="-127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" name="제목 1">
            <a:extLst>
              <a:ext uri="{FF2B5EF4-FFF2-40B4-BE49-F238E27FC236}">
                <a16:creationId xmlns:a16="http://schemas.microsoft.com/office/drawing/2014/main" id="{8B225BBB-06D6-4A23-B91E-9D804AD5BA50}"/>
              </a:ext>
            </a:extLst>
          </p:cNvPr>
          <p:cNvSpPr txBox="1">
            <a:spLocks/>
          </p:cNvSpPr>
          <p:nvPr/>
        </p:nvSpPr>
        <p:spPr>
          <a:xfrm>
            <a:off x="5655527" y="417607"/>
            <a:ext cx="6405293" cy="872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2. </a:t>
            </a:r>
            <a:r>
              <a:rPr lang="en-US" altLang="ko-KR" sz="4000" b="1" dirty="0"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Causes of celestial motion</a:t>
            </a:r>
            <a:r>
              <a:rPr lang="en-US" altLang="ko-KR" sz="4000" b="1" dirty="0"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 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17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A570D9-4E4D-491C-8ED1-0C81FD55A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712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  <a:t>3.</a:t>
            </a:r>
            <a:r>
              <a:rPr lang="en-US" altLang="ko-KR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Cause of Earth's rotation</a:t>
            </a:r>
            <a:br>
              <a:rPr lang="ko-KR" altLang="ko-KR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1996EE-765A-40E8-A481-F3F5685E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8" y="1345568"/>
            <a:ext cx="11507372" cy="5107818"/>
          </a:xfrm>
        </p:spPr>
        <p:txBody>
          <a:bodyPr>
            <a:noAutofit/>
          </a:bodyPr>
          <a:lstStyle/>
          <a:p>
            <a:pPr marL="841248" indent="-457200" algn="just" latinLnBrk="0">
              <a:lnSpc>
                <a:spcPct val="115000"/>
              </a:lnSpc>
              <a:tabLst>
                <a:tab pos="127000" algn="l"/>
              </a:tabLst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It is known that the Earth has been rotating since the beginning, but this is wrong.</a:t>
            </a:r>
            <a:endParaRPr lang="ko-KR" altLang="ko-K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pPr marL="841248" indent="-457200" algn="just" latinLnBrk="0">
              <a:lnSpc>
                <a:spcPct val="115000"/>
              </a:lnSpc>
              <a:tabLst>
                <a:tab pos="127000" algn="l"/>
              </a:tabLst>
            </a:pP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Force of the magnetic field in the north (</a:t>
            </a:r>
            <a:r>
              <a:rPr lang="en-US" altLang="ko-KR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Fn</a:t>
            </a: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) is greater than the force in the magnetic field in the south (Fs).</a:t>
            </a:r>
            <a:endParaRPr lang="ko-KR" altLang="ko-K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굴림체" panose="020B0609000101010101" pitchFamily="49" charset="-127"/>
              <a:cs typeface="Times New Roman" panose="02020603050405020304" pitchFamily="18" charset="0"/>
            </a:endParaRPr>
          </a:p>
          <a:p>
            <a:pPr marL="0" indent="0" algn="l" latinLnBrk="1">
              <a:lnSpc>
                <a:spcPct val="115000"/>
              </a:lnSpc>
              <a:buNone/>
            </a:pP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 </a:t>
            </a:r>
            <a:r>
              <a:rPr lang="ko-KR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 </a:t>
            </a: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Direction of the force of the magnetic field is equal to </a:t>
            </a:r>
            <a:r>
              <a:rPr lang="en-US" altLang="ko-K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Fn</a:t>
            </a: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(Figure 1).</a:t>
            </a:r>
            <a:endParaRPr lang="ko-KR" altLang="ko-KR" sz="2800" dirty="0">
              <a:solidFill>
                <a:srgbClr val="000000"/>
              </a:solidFill>
              <a:latin typeface="Times New Roman" panose="02020603050405020304" pitchFamily="18" charset="0"/>
              <a:ea typeface="굴림" panose="020B0600000101010101" pitchFamily="50" charset="-127"/>
              <a:cs typeface="Times New Roman" panose="02020603050405020304" pitchFamily="18" charset="0"/>
            </a:endParaRPr>
          </a:p>
          <a:p>
            <a:pPr marL="0" indent="0" algn="l" latinLnBrk="1">
              <a:lnSpc>
                <a:spcPct val="115000"/>
              </a:lnSpc>
              <a:buNone/>
            </a:pPr>
            <a:r>
              <a:rPr lang="ko-KR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 →</a:t>
            </a: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The Earth rotates from west to east.</a:t>
            </a:r>
          </a:p>
          <a:p>
            <a:pPr marL="0" indent="0" algn="l" latinLnBrk="1">
              <a:lnSpc>
                <a:spcPct val="115000"/>
              </a:lnSpc>
              <a:buNone/>
            </a:pP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 </a:t>
            </a:r>
            <a:r>
              <a:rPr lang="ko-KR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→</a:t>
            </a: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80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</a:t>
            </a: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orce of the magnetic field rotates the Earth.</a:t>
            </a:r>
            <a:r>
              <a:rPr lang="en-US" altLang="ko-K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 </a:t>
            </a:r>
            <a:endParaRPr lang="ko-KR" altLang="ko-KR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just" latinLnBrk="0">
              <a:lnSpc>
                <a:spcPct val="115000"/>
              </a:lnSpc>
              <a:tabLst>
                <a:tab pos="127000" algn="l"/>
              </a:tabLst>
            </a:pPr>
            <a:r>
              <a:rPr lang="en-US" altLang="ko-K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Evidence:</a:t>
            </a:r>
            <a:r>
              <a:rPr lang="en-US" altLang="ko-K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</a:t>
            </a:r>
            <a:r>
              <a:rPr lang="en-GB" altLang="ko-KR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한컴바탕" panose="02030600000101010101" pitchFamily="18" charset="-127"/>
                <a:cs typeface="Times New Roman" panose="02020603050405020304" pitchFamily="18" charset="0"/>
              </a:rPr>
              <a:t>jet streams run as fast as 100-250 km/h.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79BCD9E-8772-4F6F-9403-7BE532E5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765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4FDDBF-FFB2-4808-9D20-447F7F5B7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Autofit/>
          </a:bodyPr>
          <a:lstStyle/>
          <a:p>
            <a:r>
              <a:rPr lang="en-US" altLang="ko-KR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4. Causes of reverse rotating planets</a:t>
            </a:r>
            <a:br>
              <a:rPr lang="ko-KR" altLang="ko-KR" sz="4000" dirty="0">
                <a:solidFill>
                  <a:srgbClr val="000000"/>
                </a:solidFill>
                <a:effectLst/>
                <a:latin typeface="굴림체" panose="020B0609000101010101" pitchFamily="49" charset="-127"/>
                <a:ea typeface="굴림체" panose="020B0609000101010101" pitchFamily="49" charset="-127"/>
                <a:cs typeface="Times New Roman" panose="02020603050405020304" pitchFamily="18" charset="0"/>
              </a:rPr>
            </a:br>
            <a:endParaRPr lang="ko-KR" altLang="en-US" sz="40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CFBBA2-8C59-4D7F-ABAC-EDA2767E3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6904"/>
            <a:ext cx="10515600" cy="512005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It is known that the planet's counterrotation has been the way it is from the beginning, but this is wrong.</a:t>
            </a:r>
          </a:p>
          <a:p>
            <a:pPr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Since the direction of the magnetic field of a reverse rotating planet is opposite,</a:t>
            </a:r>
            <a:r>
              <a:rPr lang="en-US" altLang="ko-K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the direction of the force of the magnetic field is also opposite.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ko-KR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→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direction of rotation of the planet (celestial body) is also opposite.</a:t>
            </a:r>
            <a:endParaRPr lang="en-US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altLang="ko-KR" sz="2400" dirty="0">
              <a:solidFill>
                <a:srgbClr val="000000"/>
              </a:solidFill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Since Fs &gt; </a:t>
            </a:r>
            <a:r>
              <a:rPr lang="en-US" altLang="ko-KR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Fn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, the magnetic field in the south (south pole) is strong.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→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Direction of the magnetic field is reversed,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en-US" altLang="ko-KR" sz="2400" dirty="0">
                <a:solidFill>
                  <a:srgbClr val="0000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ko-KR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→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Force of the magnetic field is also reversed 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(Figure 2).</a:t>
            </a:r>
            <a:endParaRPr lang="ko-KR" altLang="ko-KR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algn="l" latinLnBrk="1">
              <a:lnSpc>
                <a:spcPct val="115000"/>
              </a:lnSpc>
            </a:pPr>
            <a:r>
              <a:rPr lang="ko-KR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바탕체" panose="02030609000101010101" pitchFamily="17" charset="-127"/>
                <a:cs typeface="Times New Roman" panose="02020603050405020304" pitchFamily="18" charset="0"/>
              </a:rPr>
              <a:t>→</a:t>
            </a:r>
            <a:r>
              <a:rPr lang="en-US" altLang="ko-K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Venus rotates in the opposite direction.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909EF12-9659-4D83-B1D5-B9807DB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665952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자르기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자르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자르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TM10001105[[fn=자르기]]</Template>
  <TotalTime>521</TotalTime>
  <Words>1722</Words>
  <Application>Microsoft Office PowerPoint</Application>
  <PresentationFormat>와이드스크린</PresentationFormat>
  <Paragraphs>127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굴림체</vt:lpstr>
      <vt:lpstr>맑은 고딕</vt:lpstr>
      <vt:lpstr>바탕</vt:lpstr>
      <vt:lpstr>Arial</vt:lpstr>
      <vt:lpstr>Franklin Gothic Book</vt:lpstr>
      <vt:lpstr>Times New Roman</vt:lpstr>
      <vt:lpstr>자르기</vt:lpstr>
      <vt:lpstr>Causes of Celestial Motion</vt:lpstr>
      <vt:lpstr>Contents</vt:lpstr>
      <vt:lpstr>1. Introduction </vt:lpstr>
      <vt:lpstr>2. Causes of celestial motion </vt:lpstr>
      <vt:lpstr>PowerPoint 프레젠테이션</vt:lpstr>
      <vt:lpstr>PowerPoint 프레젠테이션</vt:lpstr>
      <vt:lpstr>PowerPoint 프레젠테이션</vt:lpstr>
      <vt:lpstr>3. Cause of Earth's rotation </vt:lpstr>
      <vt:lpstr>4. Causes of reverse rotating planets </vt:lpstr>
      <vt:lpstr>PowerPoint 프레젠테이션</vt:lpstr>
      <vt:lpstr>PowerPoint 프레젠테이션</vt:lpstr>
      <vt:lpstr>5. The cause of the planet moving to the aphelion as it orbits </vt:lpstr>
      <vt:lpstr>PowerPoint 프레젠테이션</vt:lpstr>
      <vt:lpstr>6. Discussion </vt:lpstr>
      <vt:lpstr>Reference</vt:lpstr>
      <vt:lpstr> Thank you very much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Kim Joo</cp:lastModifiedBy>
  <cp:revision>109</cp:revision>
  <cp:lastPrinted>2022-03-15T17:30:50Z</cp:lastPrinted>
  <dcterms:created xsi:type="dcterms:W3CDTF">2022-02-10T08:25:36Z</dcterms:created>
  <dcterms:modified xsi:type="dcterms:W3CDTF">2022-03-16T17:03:13Z</dcterms:modified>
</cp:coreProperties>
</file>